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76" r:id="rId5"/>
    <p:sldId id="275" r:id="rId6"/>
    <p:sldId id="282" r:id="rId7"/>
    <p:sldId id="270" r:id="rId8"/>
    <p:sldId id="279" r:id="rId9"/>
    <p:sldId id="283" r:id="rId10"/>
    <p:sldId id="286" r:id="rId11"/>
    <p:sldId id="292" r:id="rId12"/>
    <p:sldId id="280" r:id="rId13"/>
    <p:sldId id="281" r:id="rId14"/>
    <p:sldId id="285" r:id="rId15"/>
    <p:sldId id="287" r:id="rId16"/>
    <p:sldId id="294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7D1A6E57-8A8F-49DF-91ED-EAC4C05446C5}">
          <p14:sldIdLst>
            <p14:sldId id="256"/>
            <p14:sldId id="258"/>
            <p14:sldId id="259"/>
            <p14:sldId id="276"/>
            <p14:sldId id="275"/>
            <p14:sldId id="282"/>
            <p14:sldId id="270"/>
            <p14:sldId id="279"/>
            <p14:sldId id="283"/>
            <p14:sldId id="286"/>
            <p14:sldId id="292"/>
            <p14:sldId id="280"/>
            <p14:sldId id="281"/>
            <p14:sldId id="285"/>
            <p14:sldId id="287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71" autoAdjust="0"/>
  </p:normalViewPr>
  <p:slideViewPr>
    <p:cSldViewPr>
      <p:cViewPr varScale="1">
        <p:scale>
          <a:sx n="108" d="100"/>
          <a:sy n="108" d="100"/>
        </p:scale>
        <p:origin x="19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2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90B0C-1E6F-4185-9072-BB4CE1F439AE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9D21E-7083-4567-8A2B-30901EA16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4936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9D21E-7083-4567-8A2B-30901EA16871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8374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B2DA-5E0B-407B-94AB-866C1DA9A062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789-3942-404B-87F7-536A00D3A1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30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B2DA-5E0B-407B-94AB-866C1DA9A062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789-3942-404B-87F7-536A00D3A1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652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B2DA-5E0B-407B-94AB-866C1DA9A062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789-3942-404B-87F7-536A00D3A1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72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B2DA-5E0B-407B-94AB-866C1DA9A062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789-3942-404B-87F7-536A00D3A1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660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B2DA-5E0B-407B-94AB-866C1DA9A062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789-3942-404B-87F7-536A00D3A1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933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B2DA-5E0B-407B-94AB-866C1DA9A062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789-3942-404B-87F7-536A00D3A1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597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B2DA-5E0B-407B-94AB-866C1DA9A062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789-3942-404B-87F7-536A00D3A1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59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B2DA-5E0B-407B-94AB-866C1DA9A062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789-3942-404B-87F7-536A00D3A1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068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B2DA-5E0B-407B-94AB-866C1DA9A062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789-3942-404B-87F7-536A00D3A1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760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B2DA-5E0B-407B-94AB-866C1DA9A062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789-3942-404B-87F7-536A00D3A1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052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B2DA-5E0B-407B-94AB-866C1DA9A062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789-3942-404B-87F7-536A00D3A1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435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0B2DA-5E0B-407B-94AB-866C1DA9A062}" type="datetimeFigureOut">
              <a:rPr lang="pl-PL" smtClean="0"/>
              <a:t>2016-04-04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51789-3942-404B-87F7-536A00D3A1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635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755576" y="2132855"/>
            <a:ext cx="7702624" cy="2088233"/>
          </a:xfrm>
        </p:spPr>
        <p:txBody>
          <a:bodyPr>
            <a:noAutofit/>
          </a:bodyPr>
          <a:lstStyle/>
          <a:p>
            <a:r>
              <a:rPr lang="pl-PL" sz="2800" dirty="0">
                <a:solidFill>
                  <a:srgbClr val="0070C0"/>
                </a:solidFill>
              </a:rPr>
              <a:t>Konwergencja płac pomiędzy starymi i nowymi członkami Unii Europejskiej. </a:t>
            </a:r>
            <a:br>
              <a:rPr lang="pl-PL" sz="2800" dirty="0">
                <a:solidFill>
                  <a:srgbClr val="0070C0"/>
                </a:solidFill>
              </a:rPr>
            </a:br>
            <a:r>
              <a:rPr lang="pl-PL" sz="2800" dirty="0">
                <a:solidFill>
                  <a:srgbClr val="0070C0"/>
                </a:solidFill>
              </a:rPr>
              <a:t>Misja i cele związków zawodowych</a:t>
            </a:r>
            <a:br>
              <a:rPr lang="pl-PL" sz="2800" dirty="0">
                <a:solidFill>
                  <a:srgbClr val="0070C0"/>
                </a:solidFill>
              </a:rPr>
            </a:br>
            <a:endParaRPr lang="pl-PL" sz="2800" dirty="0">
              <a:solidFill>
                <a:srgbClr val="0070C0"/>
              </a:solidFill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899592" y="3933056"/>
            <a:ext cx="5328593" cy="2664297"/>
          </a:xfrm>
        </p:spPr>
        <p:txBody>
          <a:bodyPr>
            <a:normAutofit/>
          </a:bodyPr>
          <a:lstStyle/>
          <a:p>
            <a:endParaRPr lang="pl-PL" dirty="0"/>
          </a:p>
          <a:p>
            <a:pPr algn="l"/>
            <a:endParaRPr lang="pl-PL" sz="1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pl-PL" sz="1900" b="1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pl-PL" sz="19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pl-PL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Norbert Kusiak, OPZZ</a:t>
            </a:r>
          </a:p>
          <a:p>
            <a:pPr algn="l"/>
            <a:r>
              <a:rPr lang="pl-PL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Praga, 5-6 kwietnia 2016 roku</a:t>
            </a:r>
          </a:p>
          <a:p>
            <a:pPr algn="l"/>
            <a:endParaRPr lang="pl-PL" sz="19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pl-PL" sz="19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9" y="764704"/>
            <a:ext cx="1062611" cy="88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2267744" y="764705"/>
            <a:ext cx="4590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The All-Poland Alliance of Trade Unions (OPZZ) 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168398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0070C0"/>
                </a:solidFill>
              </a:rPr>
              <a:t>Wydajność pracy w % wg Eurostat (rok poprzedni=100)</a:t>
            </a:r>
          </a:p>
        </p:txBody>
      </p:sp>
      <p:graphicFrame>
        <p:nvGraphicFramePr>
          <p:cNvPr id="15" name="Symbol zastępczy zawartości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096836"/>
              </p:ext>
            </p:extLst>
          </p:nvPr>
        </p:nvGraphicFramePr>
        <p:xfrm>
          <a:off x="2267744" y="1124744"/>
          <a:ext cx="4608511" cy="5256569"/>
        </p:xfrm>
        <a:graphic>
          <a:graphicData uri="http://schemas.openxmlformats.org/drawingml/2006/table">
            <a:tbl>
              <a:tblPr/>
              <a:tblGrid>
                <a:gridCol w="1325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7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2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Kraj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Belgium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1,6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-0,3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Bulgaria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4,4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Czech Republic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3,5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-1,4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Denmark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3,9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Germany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3,5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-0,4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Estonia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7,7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Ireland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3,1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Greece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-2,4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-1,6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 dirty="0" err="1">
                          <a:effectLst/>
                          <a:latin typeface="Arial"/>
                        </a:rPr>
                        <a:t>Spain</a:t>
                      </a:r>
                      <a:endParaRPr lang="pl-PL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2,7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France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Croatia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Italy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2,5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-2,2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Cyprus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Latvia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5,7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3,7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3,7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Lithuania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15,3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5,5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Luxembourg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-1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-2,6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Hungary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-1,8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Malta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-0,8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-1,5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Netherlands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1,9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-1,1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Austria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-0,4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Poland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3,5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5,6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Portugal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3,5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Romania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-0,9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-0,6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Slovenia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3,5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-1,7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Slovakia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1,7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Finland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-0,8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Sweden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5,5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1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United Kingdom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1,5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 dirty="0">
                          <a:effectLst/>
                          <a:latin typeface="Arial"/>
                        </a:rPr>
                        <a:t>-0,9</a:t>
                      </a:r>
                    </a:p>
                  </a:txBody>
                  <a:tcPr marL="5780" marR="5780" marT="57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67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rgbClr val="0070C0"/>
                </a:solidFill>
              </a:rPr>
              <a:t>Zysk netto przedsiębiorstw w latach 2009-2014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296298"/>
              </p:ext>
            </p:extLst>
          </p:nvPr>
        </p:nvGraphicFramePr>
        <p:xfrm>
          <a:off x="467544" y="1700808"/>
          <a:ext cx="8229600" cy="366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pl-PL" dirty="0"/>
                        <a:t>Rok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Kwota w mln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Dynamika  (rok poprzedni=100)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l-PL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124 844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111,5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l-PL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132 599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106,2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l-PL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152 485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115,9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l-PL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142 706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   93,5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l-PL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144 238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101,0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l-PL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150 642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104,4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218486"/>
                  </a:ext>
                </a:extLst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 rot="10800000" flipV="1">
            <a:off x="539550" y="5671902"/>
            <a:ext cx="662473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sz="900" dirty="0">
                <a:latin typeface="Arial" panose="020B0604020202020204" pitchFamily="34" charset="0"/>
                <a:ea typeface="Times New Roman" panose="02020603050405020304" pitchFamily="18" charset="0"/>
              </a:rPr>
              <a:t>Źródło: opracowanie własne na podstawie danych Głównego Urzędu Statystycznego (GUS)</a:t>
            </a:r>
            <a:endParaRPr lang="pl-PL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772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rgbClr val="0070C0"/>
                </a:solidFill>
              </a:rPr>
              <a:t>Zysk netto sektora bankowego w Polsce w latach 2009-2014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769307"/>
              </p:ext>
            </p:extLst>
          </p:nvPr>
        </p:nvGraphicFramePr>
        <p:xfrm>
          <a:off x="467544" y="1700807"/>
          <a:ext cx="8229600" cy="310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1475"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Zysk netto w mld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Dynamika (rok poprzedni=100)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75">
                <a:tc>
                  <a:txBody>
                    <a:bodyPr/>
                    <a:lstStyle/>
                    <a:p>
                      <a:pPr algn="ctr"/>
                      <a:r>
                        <a:rPr lang="pl-PL" b="0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  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 63,5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75">
                <a:tc>
                  <a:txBody>
                    <a:bodyPr/>
                    <a:lstStyle/>
                    <a:p>
                      <a:pPr algn="ctr"/>
                      <a:r>
                        <a:rPr lang="pl-PL" b="0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 11,4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131,0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75">
                <a:tc>
                  <a:txBody>
                    <a:bodyPr/>
                    <a:lstStyle/>
                    <a:p>
                      <a:pPr algn="ctr"/>
                      <a:r>
                        <a:rPr lang="pl-PL" b="0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 15,7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137,7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475">
                <a:tc>
                  <a:txBody>
                    <a:bodyPr/>
                    <a:lstStyle/>
                    <a:p>
                      <a:pPr algn="ctr"/>
                      <a:r>
                        <a:rPr lang="pl-PL" b="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 16,1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475">
                <a:tc>
                  <a:txBody>
                    <a:bodyPr/>
                    <a:lstStyle/>
                    <a:p>
                      <a:pPr algn="ctr"/>
                      <a:r>
                        <a:rPr lang="pl-PL" b="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91,3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475">
                <a:tc>
                  <a:txBody>
                    <a:bodyPr/>
                    <a:lstStyle/>
                    <a:p>
                      <a:pPr algn="ctr"/>
                      <a:r>
                        <a:rPr lang="pl-PL" b="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104,1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Prostokąt 3"/>
          <p:cNvSpPr/>
          <p:nvPr/>
        </p:nvSpPr>
        <p:spPr>
          <a:xfrm rot="10800000" flipV="1">
            <a:off x="539550" y="5671902"/>
            <a:ext cx="662473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sz="900" dirty="0">
                <a:latin typeface="Arial" panose="020B0604020202020204" pitchFamily="34" charset="0"/>
                <a:ea typeface="Times New Roman" panose="02020603050405020304" pitchFamily="18" charset="0"/>
              </a:rPr>
              <a:t>Źródło: opracowanie własne na podstawie danych Głównego Urzędu Statystycznego (GUS)</a:t>
            </a:r>
            <a:endParaRPr lang="pl-PL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856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rgbClr val="0070C0"/>
                </a:solidFill>
              </a:rPr>
              <a:t>Depozyty przedsiębiorstw w latach 2009-2015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044024"/>
              </p:ext>
            </p:extLst>
          </p:nvPr>
        </p:nvGraphicFramePr>
        <p:xfrm>
          <a:off x="457200" y="1600200"/>
          <a:ext cx="8229600" cy="363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Kwota w mln zł </a:t>
                      </a:r>
                    </a:p>
                    <a:p>
                      <a:pPr algn="ctr"/>
                      <a:r>
                        <a:rPr lang="pl-PL" sz="1800" b="1" dirty="0"/>
                        <a:t>(stan na 31 grudnia)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/>
                        <a:t>Dynamika </a:t>
                      </a:r>
                    </a:p>
                    <a:p>
                      <a:pPr algn="ctr"/>
                      <a:r>
                        <a:rPr lang="pl-PL" sz="1800" b="1" dirty="0"/>
                        <a:t>(rok poprzedni=100)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164</a:t>
                      </a:r>
                      <a:r>
                        <a:rPr lang="pl-PL" sz="1800" b="0" baseline="0" dirty="0"/>
                        <a:t> </a:t>
                      </a:r>
                      <a:r>
                        <a:rPr lang="pl-PL" sz="1800" b="0" dirty="0"/>
                        <a:t>894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110,4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181</a:t>
                      </a:r>
                      <a:r>
                        <a:rPr lang="pl-PL" sz="1800" b="0" baseline="0" dirty="0"/>
                        <a:t> </a:t>
                      </a:r>
                      <a:r>
                        <a:rPr lang="pl-PL" sz="1800" b="0" dirty="0"/>
                        <a:t>259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110,0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/>
                        <a:t>203</a:t>
                      </a:r>
                      <a:r>
                        <a:rPr lang="pl-PL" sz="1800" b="0" baseline="0" dirty="0"/>
                        <a:t> </a:t>
                      </a:r>
                      <a:r>
                        <a:rPr lang="pl-PL" sz="1800" b="0" dirty="0"/>
                        <a:t>293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112,1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32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/>
                        <a:t>187</a:t>
                      </a:r>
                      <a:r>
                        <a:rPr lang="pl-PL" sz="1800" b="0" baseline="0" dirty="0"/>
                        <a:t> </a:t>
                      </a:r>
                      <a:r>
                        <a:rPr lang="pl-PL" sz="1800" b="0" dirty="0"/>
                        <a:t>779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92,4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/>
                        <a:t>206</a:t>
                      </a:r>
                      <a:r>
                        <a:rPr lang="pl-PL" sz="1800" b="0" baseline="0" dirty="0"/>
                        <a:t> </a:t>
                      </a:r>
                      <a:r>
                        <a:rPr lang="pl-PL" sz="1800" b="0" dirty="0"/>
                        <a:t>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109,9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225 878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109,4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4764"/>
                  </a:ext>
                </a:extLst>
              </a:tr>
              <a:tr h="408920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249 354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110,4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346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2016 (II.2016)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235 265</a:t>
                      </a:r>
                      <a:endParaRPr lang="pl-PL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866011"/>
                  </a:ext>
                </a:extLst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 rot="10800000" flipV="1">
            <a:off x="539550" y="5671902"/>
            <a:ext cx="662473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sz="900" dirty="0">
                <a:latin typeface="Arial" panose="020B0604020202020204" pitchFamily="34" charset="0"/>
                <a:ea typeface="Times New Roman" panose="02020603050405020304" pitchFamily="18" charset="0"/>
              </a:rPr>
              <a:t>Źródło: opracowanie własne na podstawie danych Narodowego Banku Polskiego (NBP) </a:t>
            </a:r>
            <a:endParaRPr lang="pl-PL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197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sz="2700" dirty="0">
                <a:solidFill>
                  <a:srgbClr val="0070C0"/>
                </a:solidFill>
              </a:rPr>
              <a:t>Należności gospodarstw domowych w latach 2009-2015</a:t>
            </a:r>
            <a:br>
              <a:rPr lang="pl-PL" dirty="0">
                <a:solidFill>
                  <a:srgbClr val="0070C0"/>
                </a:solidFill>
              </a:rPr>
            </a:br>
            <a:r>
              <a:rPr lang="pl-PL" dirty="0"/>
              <a:t>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775152"/>
              </p:ext>
            </p:extLst>
          </p:nvPr>
        </p:nvGraphicFramePr>
        <p:xfrm>
          <a:off x="457200" y="1600200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Kwota w mln zł </a:t>
                      </a:r>
                    </a:p>
                    <a:p>
                      <a:pPr algn="ctr"/>
                      <a:r>
                        <a:rPr lang="pl-PL" dirty="0"/>
                        <a:t>(stan na 31 grudnia)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Dynamika </a:t>
                      </a:r>
                    </a:p>
                    <a:p>
                      <a:pPr algn="ctr"/>
                      <a:r>
                        <a:rPr lang="pl-PL" dirty="0"/>
                        <a:t>(rok poprzedni =100)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420</a:t>
                      </a:r>
                      <a:r>
                        <a:rPr lang="pl-PL" baseline="0" dirty="0"/>
                        <a:t> </a:t>
                      </a:r>
                      <a:r>
                        <a:rPr lang="pl-PL" dirty="0"/>
                        <a:t>974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112,0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479 722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114,0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536 970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111,9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538 120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562 239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593 272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105,5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12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632 550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106,6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071674"/>
                  </a:ext>
                </a:extLst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 rot="10800000" flipV="1">
            <a:off x="539550" y="5671902"/>
            <a:ext cx="662473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sz="900" dirty="0">
                <a:latin typeface="Arial" panose="020B0604020202020204" pitchFamily="34" charset="0"/>
                <a:ea typeface="Times New Roman" panose="02020603050405020304" pitchFamily="18" charset="0"/>
              </a:rPr>
              <a:t>Źródło: opracowanie własne na podstawie danych Narodowego Banku Polskiego (NBP)</a:t>
            </a:r>
            <a:endParaRPr lang="pl-PL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21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rgbClr val="0070C0"/>
                </a:solidFill>
              </a:rPr>
              <a:t>Podatki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sz="2800" dirty="0">
                <a:solidFill>
                  <a:srgbClr val="FF0000"/>
                </a:solidFill>
              </a:rPr>
              <a:t>Podatek od dochodów osobistych (PIT)</a:t>
            </a:r>
          </a:p>
          <a:p>
            <a:pPr marL="0" indent="0" algn="ctr">
              <a:buNone/>
            </a:pPr>
            <a:r>
              <a:rPr lang="pl-PL" sz="2800" dirty="0">
                <a:solidFill>
                  <a:srgbClr val="FF0000"/>
                </a:solidFill>
              </a:rPr>
              <a:t>stawki 18% i 32%</a:t>
            </a:r>
          </a:p>
          <a:p>
            <a:pPr marL="0" indent="0">
              <a:buNone/>
            </a:pPr>
            <a:endParaRPr lang="pl-PL" sz="2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pl-PL" sz="2800" dirty="0"/>
              <a:t>Podatek od towarów i usług (VAT)</a:t>
            </a:r>
          </a:p>
          <a:p>
            <a:pPr marL="0" indent="0" algn="ctr">
              <a:buNone/>
            </a:pPr>
            <a:r>
              <a:rPr lang="pl-PL" sz="2800" dirty="0"/>
              <a:t>stawki 5%,8% i 23%</a:t>
            </a:r>
          </a:p>
        </p:txBody>
      </p:sp>
    </p:spTree>
    <p:extLst>
      <p:ext uri="{BB962C8B-B14F-4D97-AF65-F5344CB8AC3E}">
        <p14:creationId xmlns:p14="http://schemas.microsoft.com/office/powerpoint/2010/main" val="2984492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pl-PL" sz="4000" dirty="0">
                <a:solidFill>
                  <a:srgbClr val="0070C0"/>
                </a:solidFill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268721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>
                <a:solidFill>
                  <a:srgbClr val="0070C0"/>
                </a:solidFill>
              </a:rPr>
              <a:t>P O L A N D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800" dirty="0"/>
              <a:t>6. gospodarka pod względem liczby ludności                w Unii Europejskiej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/>
              <a:t>9. kraj pod względem produktu krajowego brutto (PKB) w Unii Europejskiej 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/>
              <a:t>22. światowa gospodarka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654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rgbClr val="0070C0"/>
                </a:solidFill>
              </a:rPr>
              <a:t>Rankingi 2014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pl-PL" sz="3100" dirty="0"/>
              <a:t>Polska zajmuje 41. miejsce wśród 140 państw w rankingu konkurencyjności Światowego Forum Gospodarczego (WEF).</a:t>
            </a:r>
          </a:p>
          <a:p>
            <a:pPr marL="0" indent="0">
              <a:buNone/>
            </a:pPr>
            <a:endParaRPr lang="pl-PL" sz="31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3100" dirty="0"/>
              <a:t>25. miejsce (w gronie 189 państw) w ogólnym rankingu łatwości prowadzenia działalności gospodarczej (</a:t>
            </a:r>
            <a:r>
              <a:rPr lang="pl-PL" sz="3100" dirty="0" err="1"/>
              <a:t>Doing</a:t>
            </a:r>
            <a:r>
              <a:rPr lang="pl-PL" sz="3100" dirty="0"/>
              <a:t> business 2016).</a:t>
            </a:r>
          </a:p>
          <a:p>
            <a:pPr marL="0" indent="0">
              <a:buNone/>
            </a:pPr>
            <a:endParaRPr lang="pl-PL" sz="3100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7905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rgbClr val="0070C0"/>
                </a:solidFill>
              </a:rPr>
              <a:t>Wzrost PKB w Polsce w latach 2003-2014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17638"/>
            <a:ext cx="8075431" cy="4031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ostokąt 3"/>
          <p:cNvSpPr/>
          <p:nvPr/>
        </p:nvSpPr>
        <p:spPr>
          <a:xfrm rot="10800000" flipV="1">
            <a:off x="539550" y="5671902"/>
            <a:ext cx="662473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sz="900" dirty="0">
                <a:latin typeface="Arial" panose="020B0604020202020204" pitchFamily="34" charset="0"/>
                <a:ea typeface="Times New Roman" panose="02020603050405020304" pitchFamily="18" charset="0"/>
              </a:rPr>
              <a:t>Źródło: opracowanie własne na podstawie danych Głównego Urzędu Statystycznego</a:t>
            </a:r>
            <a:endParaRPr lang="pl-PL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93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rgbClr val="0070C0"/>
                </a:solidFill>
              </a:rPr>
              <a:t>Skumulowana zmiana PKB w krajach Unii Europejskiej w latach 2007-2012 (2007=100)</a:t>
            </a: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039332"/>
            <a:ext cx="8229600" cy="3647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171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rgbClr val="0070C0"/>
                </a:solidFill>
              </a:rPr>
              <a:t>Konwergencja płac?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pl-PL" sz="2800" dirty="0"/>
              <a:t>Wynagrodzenia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pl-PL" sz="2800" dirty="0"/>
              <a:t>Koszty pracy i wydajność pracy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pl-PL" sz="2800" dirty="0"/>
              <a:t>Kondycja finansowa przedsiębiorstw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pl-PL" sz="2800" dirty="0"/>
              <a:t>Zyski sektora bankowego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pl-PL" sz="2800" dirty="0"/>
              <a:t>System podatkowy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981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rgbClr val="0070C0"/>
                </a:solidFill>
              </a:rPr>
              <a:t>Wynagrodzenia w 2012 roku</a:t>
            </a: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24745"/>
            <a:ext cx="4968552" cy="5328592"/>
          </a:xfrm>
        </p:spPr>
      </p:pic>
    </p:spTree>
    <p:extLst>
      <p:ext uri="{BB962C8B-B14F-4D97-AF65-F5344CB8AC3E}">
        <p14:creationId xmlns:p14="http://schemas.microsoft.com/office/powerpoint/2010/main" val="860322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rgbClr val="0070C0"/>
                </a:solidFill>
              </a:rPr>
              <a:t>Dynamika przeciętnych miesięcznych wynagrodzeń brutto w przemyśle i wydajności pracy w latach 2000-2013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3529" y="1720631"/>
            <a:ext cx="856895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altLang="pl-PL" sz="9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altLang="pl-PL" sz="9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altLang="pl-PL" sz="9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altLang="pl-PL" sz="9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408264"/>
              </p:ext>
            </p:extLst>
          </p:nvPr>
        </p:nvGraphicFramePr>
        <p:xfrm>
          <a:off x="1043609" y="1417637"/>
          <a:ext cx="7128790" cy="41716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10798">
                  <a:extLst>
                    <a:ext uri="{9D8B030D-6E8A-4147-A177-3AD203B41FA5}">
                      <a16:colId xmlns:a16="http://schemas.microsoft.com/office/drawing/2014/main" val="3843986697"/>
                    </a:ext>
                  </a:extLst>
                </a:gridCol>
                <a:gridCol w="3324996">
                  <a:extLst>
                    <a:ext uri="{9D8B030D-6E8A-4147-A177-3AD203B41FA5}">
                      <a16:colId xmlns:a16="http://schemas.microsoft.com/office/drawing/2014/main" val="1682934070"/>
                    </a:ext>
                  </a:extLst>
                </a:gridCol>
                <a:gridCol w="2792996">
                  <a:extLst>
                    <a:ext uri="{9D8B030D-6E8A-4147-A177-3AD203B41FA5}">
                      <a16:colId xmlns:a16="http://schemas.microsoft.com/office/drawing/2014/main" val="564297177"/>
                    </a:ext>
                  </a:extLst>
                </a:gridCol>
              </a:tblGrid>
              <a:tr h="1097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Rok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Dynamika przeciętnych miesięcznych wynagrodzeń brutto w przemyśle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(rok poprzedni=100)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Dynamika wydajności pracy w przemyśle ogółem mierzonej produkcją sprzedaną na 1 zatrudnionego (ceny stałe)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(rok poprzedni=100)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76401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109,4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113,4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13498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106,8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105,4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107357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103,2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106,8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470627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103,0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109,6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2225757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103,9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111,6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019559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103,6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103,6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292387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105,2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109,3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922990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108,2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105,8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772766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110,2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100,3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593200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104,5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101,3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616866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105,3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110,1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84358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106,8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106,9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516179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103,5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101,9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432217"/>
                  </a:ext>
                </a:extLst>
              </a:tr>
              <a:tr h="219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104,5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103,8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810939"/>
                  </a:ext>
                </a:extLst>
              </a:tr>
            </a:tbl>
          </a:graphicData>
        </a:graphic>
      </p:graphicFrame>
      <p:sp>
        <p:nvSpPr>
          <p:cNvPr id="14" name="Prostokąt 13"/>
          <p:cNvSpPr/>
          <p:nvPr/>
        </p:nvSpPr>
        <p:spPr>
          <a:xfrm rot="10800000" flipV="1">
            <a:off x="539550" y="5671902"/>
            <a:ext cx="662473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sz="900" dirty="0">
                <a:latin typeface="Arial" panose="020B0604020202020204" pitchFamily="34" charset="0"/>
                <a:ea typeface="Times New Roman" panose="02020603050405020304" pitchFamily="18" charset="0"/>
              </a:rPr>
              <a:t>Źródło: opracowanie własne na podstawie danych Głównego Urzędu Statystycznego (GUS)</a:t>
            </a:r>
            <a:endParaRPr lang="pl-PL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315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2262" y="391836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0070C0"/>
                </a:solidFill>
              </a:rPr>
              <a:t>Godzinowe koszty pracy w gospodarce w Euro w 2012 roku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20" y="1412776"/>
            <a:ext cx="8790680" cy="4967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29182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674</Words>
  <Application>Microsoft Office PowerPoint</Application>
  <PresentationFormat>Pokaz na ekranie (4:3)</PresentationFormat>
  <Paragraphs>405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Motyw pakietu Office</vt:lpstr>
      <vt:lpstr>Konwergencja płac pomiędzy starymi i nowymi członkami Unii Europejskiej.  Misja i cele związków zawodowych </vt:lpstr>
      <vt:lpstr> P O L A N D </vt:lpstr>
      <vt:lpstr>Rankingi 2014</vt:lpstr>
      <vt:lpstr>Wzrost PKB w Polsce w latach 2003-2014 </vt:lpstr>
      <vt:lpstr>Skumulowana zmiana PKB w krajach Unii Europejskiej w latach 2007-2012 (2007=100)</vt:lpstr>
      <vt:lpstr>Konwergencja płac?</vt:lpstr>
      <vt:lpstr>Wynagrodzenia w 2012 roku</vt:lpstr>
      <vt:lpstr>Dynamika przeciętnych miesięcznych wynagrodzeń brutto w przemyśle i wydajności pracy w latach 2000-2013</vt:lpstr>
      <vt:lpstr>Godzinowe koszty pracy w gospodarce w Euro w 2012 roku</vt:lpstr>
      <vt:lpstr>Wydajność pracy w % wg Eurostat (rok poprzedni=100)</vt:lpstr>
      <vt:lpstr>Zysk netto przedsiębiorstw w latach 2009-2014</vt:lpstr>
      <vt:lpstr>Zysk netto sektora bankowego w Polsce w latach 2009-2014</vt:lpstr>
      <vt:lpstr>Depozyty przedsiębiorstw w latach 2009-2015 </vt:lpstr>
      <vt:lpstr> Należności gospodarstw domowych w latach 2009-2015  </vt:lpstr>
      <vt:lpstr>Podatki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inclusive labour market in Europe – searching for the right exit from the economic crisis  W kierunku inkluzywnego rynku pracy – poszukiwanie właściwego wyjścia z kryzysu ekonomicznego.</dc:title>
  <dc:creator>Norbert</dc:creator>
  <cp:lastModifiedBy>Norbert Kusiak</cp:lastModifiedBy>
  <cp:revision>129</cp:revision>
  <cp:lastPrinted>2014-01-29T08:37:04Z</cp:lastPrinted>
  <dcterms:created xsi:type="dcterms:W3CDTF">2014-01-28T17:43:09Z</dcterms:created>
  <dcterms:modified xsi:type="dcterms:W3CDTF">2016-04-04T09:52:05Z</dcterms:modified>
</cp:coreProperties>
</file>